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61" r:id="rId4"/>
    <p:sldId id="263" r:id="rId5"/>
    <p:sldId id="264" r:id="rId6"/>
    <p:sldId id="258" r:id="rId7"/>
    <p:sldId id="259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B789A-30E7-4E1C-9DF2-70CFD570B47B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0476E-7C72-4630-85B3-0DB54F8E8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0476E-7C72-4630-85B3-0DB54F8E83D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6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54B3-C476-4A3D-9B58-7C114B7353E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1E6987-0D2C-4389-9848-8B6B5EBB9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54B3-C476-4A3D-9B58-7C114B7353E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6987-0D2C-4389-9848-8B6B5EBB9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54B3-C476-4A3D-9B58-7C114B7353E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6987-0D2C-4389-9848-8B6B5EBB9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54B3-C476-4A3D-9B58-7C114B7353E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6987-0D2C-4389-9848-8B6B5EBB9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54B3-C476-4A3D-9B58-7C114B7353E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1E6987-0D2C-4389-9848-8B6B5EBB9A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54B3-C476-4A3D-9B58-7C114B7353E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6987-0D2C-4389-9848-8B6B5EBB9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54B3-C476-4A3D-9B58-7C114B7353E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6987-0D2C-4389-9848-8B6B5EBB9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54B3-C476-4A3D-9B58-7C114B7353E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6987-0D2C-4389-9848-8B6B5EBB9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54B3-C476-4A3D-9B58-7C114B7353E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6987-0D2C-4389-9848-8B6B5EBB9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54B3-C476-4A3D-9B58-7C114B7353E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6987-0D2C-4389-9848-8B6B5EBB9A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54B3-C476-4A3D-9B58-7C114B7353E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1E6987-0D2C-4389-9848-8B6B5EBB9A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D1154B3-C476-4A3D-9B58-7C114B7353E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E1E6987-0D2C-4389-9848-8B6B5EBB9A1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Последствия употребления никотинсодержащих смесей.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37312"/>
            <a:ext cx="6400800" cy="4320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Ижевск 2019</a:t>
            </a:r>
            <a:endParaRPr lang="ru-RU" sz="1800" dirty="0"/>
          </a:p>
        </p:txBody>
      </p:sp>
      <p:pic>
        <p:nvPicPr>
          <p:cNvPr id="1026" name="Picture 2" descr="C:\Users\1\Desktop\Снюсы\0507_Ozcekim_El_Titremesi_Nikot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19010"/>
            <a:ext cx="3665984" cy="22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75600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Некурительные виды табака и бестабачных изделий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2727070" cy="576064"/>
          </a:xfrm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dirty="0" smtClean="0"/>
              <a:t>Снюс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1772816"/>
            <a:ext cx="3960440" cy="4824536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sz="1800" dirty="0" smtClean="0"/>
              <a:t>Вид жевательного табака.  </a:t>
            </a:r>
          </a:p>
          <a:p>
            <a:pPr>
              <a:lnSpc>
                <a:spcPct val="170000"/>
              </a:lnSpc>
            </a:pPr>
            <a:r>
              <a:rPr lang="ru-RU" sz="1800" dirty="0" smtClean="0"/>
              <a:t>Из-за </a:t>
            </a:r>
            <a:r>
              <a:rPr lang="ru-RU" sz="1800" dirty="0"/>
              <a:t>высокого содержания никотина </a:t>
            </a:r>
            <a:r>
              <a:rPr lang="ru-RU" sz="1800" dirty="0" smtClean="0"/>
              <a:t>быстро </a:t>
            </a:r>
            <a:r>
              <a:rPr lang="ru-RU" sz="1800" dirty="0"/>
              <a:t>вызывает стойкую зависимость, а </a:t>
            </a:r>
            <a:r>
              <a:rPr lang="ru-RU" sz="1800" dirty="0" smtClean="0"/>
              <a:t>щелочь и канцерогенные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 вещества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 </a:t>
            </a:r>
            <a:r>
              <a:rPr lang="ru-RU" sz="1800" dirty="0"/>
              <a:t>в его составе 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приводят 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к развитию </a:t>
            </a:r>
            <a:r>
              <a:rPr lang="ru-RU" sz="1800" dirty="0"/>
              <a:t>рака.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1900" dirty="0" smtClean="0">
                <a:solidFill>
                  <a:srgbClr val="FF0000"/>
                </a:solidFill>
              </a:rPr>
              <a:t>Федеральный Закон №15-ФЗ  </a:t>
            </a:r>
            <a:r>
              <a:rPr lang="ru-RU" sz="1900" dirty="0">
                <a:solidFill>
                  <a:srgbClr val="FF0000"/>
                </a:solidFill>
              </a:rPr>
              <a:t>запрещает </a:t>
            </a:r>
            <a:r>
              <a:rPr lang="ru-RU" sz="1900" dirty="0" smtClean="0">
                <a:solidFill>
                  <a:srgbClr val="FF0000"/>
                </a:solidFill>
              </a:rPr>
              <a:t>оптовую </a:t>
            </a:r>
            <a:r>
              <a:rPr lang="ru-RU" sz="1900" dirty="0">
                <a:solidFill>
                  <a:srgbClr val="FF0000"/>
                </a:solidFill>
              </a:rPr>
              <a:t>и розничную </a:t>
            </a:r>
            <a:r>
              <a:rPr lang="ru-RU" sz="1900" dirty="0" smtClean="0">
                <a:solidFill>
                  <a:srgbClr val="FF0000"/>
                </a:solidFill>
              </a:rPr>
              <a:t>продажу </a:t>
            </a:r>
            <a:r>
              <a:rPr lang="ru-RU" sz="1900" dirty="0" err="1" smtClean="0">
                <a:solidFill>
                  <a:srgbClr val="FF0000"/>
                </a:solidFill>
              </a:rPr>
              <a:t>снюса</a:t>
            </a:r>
            <a:r>
              <a:rPr lang="ru-RU" sz="19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sz="1900" dirty="0" smtClean="0">
                <a:solidFill>
                  <a:srgbClr val="FF0000"/>
                </a:solidFill>
              </a:rPr>
              <a:t>За </a:t>
            </a:r>
            <a:r>
              <a:rPr lang="ru-RU" sz="1900" dirty="0">
                <a:solidFill>
                  <a:srgbClr val="FF0000"/>
                </a:solidFill>
              </a:rPr>
              <a:t>нарушение </a:t>
            </a:r>
            <a:r>
              <a:rPr lang="ru-RU" sz="1900" dirty="0" smtClean="0">
                <a:solidFill>
                  <a:srgbClr val="FF0000"/>
                </a:solidFill>
              </a:rPr>
              <a:t>предусмотрено наказание.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1196752"/>
            <a:ext cx="3816424" cy="648072"/>
          </a:xfrm>
          <a:ln w="38100"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/>
              <a:t>Бестабачные никотиновые смеси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572000" y="1916832"/>
            <a:ext cx="4104456" cy="482453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1500" dirty="0" smtClean="0"/>
              <a:t>Содержит синтетический никотин в высокой концентрации, не содержит табак.</a:t>
            </a:r>
          </a:p>
          <a:p>
            <a:pPr>
              <a:lnSpc>
                <a:spcPct val="150000"/>
              </a:lnSpc>
            </a:pPr>
            <a:r>
              <a:rPr lang="ru-RU" sz="1500" dirty="0" smtClean="0"/>
              <a:t>Степень токсичности синтетического никотина в 1,5 раза выше растительного -  быстро возникают отравления.</a:t>
            </a:r>
          </a:p>
          <a:p>
            <a:pPr>
              <a:lnSpc>
                <a:spcPct val="150000"/>
              </a:lnSpc>
            </a:pPr>
            <a:r>
              <a:rPr lang="ru-RU" sz="1500" dirty="0" smtClean="0"/>
              <a:t>Содержание никотина в 1 никотиновом  «</a:t>
            </a:r>
            <a:r>
              <a:rPr lang="ru-RU" sz="1500" dirty="0" err="1" smtClean="0"/>
              <a:t>пэке</a:t>
            </a:r>
            <a:r>
              <a:rPr lang="ru-RU" sz="1500" dirty="0" smtClean="0"/>
              <a:t>»  может </a:t>
            </a:r>
            <a:r>
              <a:rPr lang="ru-RU" sz="1500" dirty="0"/>
              <a:t>в </a:t>
            </a:r>
            <a:r>
              <a:rPr lang="ru-RU" sz="1500" dirty="0" smtClean="0"/>
              <a:t>7 раз превышать содержание в сигарете.</a:t>
            </a:r>
          </a:p>
          <a:p>
            <a:pPr>
              <a:lnSpc>
                <a:spcPct val="150000"/>
              </a:lnSpc>
            </a:pPr>
            <a:r>
              <a:rPr lang="ru-RU" sz="1500" dirty="0" smtClean="0"/>
              <a:t>Поражается нервная система, намного быстрее развивается никотиновая зависимость.</a:t>
            </a:r>
          </a:p>
          <a:p>
            <a:endParaRPr lang="ru-RU" sz="1800" dirty="0" smtClean="0"/>
          </a:p>
          <a:p>
            <a:r>
              <a:rPr lang="ru-RU" sz="1800" dirty="0" smtClean="0"/>
              <a:t>  </a:t>
            </a:r>
            <a:endParaRPr lang="ru-RU" sz="1800" dirty="0"/>
          </a:p>
        </p:txBody>
      </p:sp>
      <p:pic>
        <p:nvPicPr>
          <p:cNvPr id="2050" name="Picture 2" descr="C:\Users\1\Desktop\Снюсы\kathy_lip_29Sep0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1637717" cy="139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Снюсы\mountains-1412683__340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89240"/>
            <a:ext cx="2178708" cy="123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7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892480" cy="22684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никотин –высокотоксичный яд</a:t>
            </a:r>
            <a:r>
              <a:rPr lang="ru-RU" sz="2400" dirty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это один из самых сильных нейротоксичных  ядов. </a:t>
            </a:r>
            <a:br>
              <a:rPr lang="ru-RU" sz="2400" dirty="0" smtClean="0"/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Большие дозы никотина, поступившие в организм, угнетают и парализуют нервную систему, а также останавливают дыхание, что в скором времени приводит к остановке сердца. </a:t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4294967295"/>
          </p:nvPr>
        </p:nvSpPr>
        <p:spPr>
          <a:xfrm>
            <a:off x="5004048" y="2564904"/>
            <a:ext cx="3888431" cy="4176464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ядов по уровню токсичности: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Особо токсичные (смертельная доза более 0,001г.): аконит, фаллоидин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Высокотоксичные (смертельная доза от 0,001г. до 0,05г.): </a:t>
            </a:r>
            <a:r>
              <a:rPr lang="ru-RU" sz="1600" dirty="0" smtClean="0">
                <a:solidFill>
                  <a:srgbClr val="C00000"/>
                </a:solidFill>
              </a:rPr>
              <a:t>никотин</a:t>
            </a:r>
            <a:r>
              <a:rPr lang="ru-RU" sz="1600" dirty="0" smtClean="0"/>
              <a:t>, синильная кислота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Сильно токсичные (смертельная доза 0,05г. до 2,0г.): стрихнин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4. Токсичные (смертельная доза 2,0г. до 20,0г.): сп</a:t>
            </a:r>
            <a:r>
              <a:rPr lang="ru-RU" sz="1600" b="0" dirty="0" smtClean="0"/>
              <a:t>ор</a:t>
            </a:r>
            <a:r>
              <a:rPr lang="ru-RU" sz="1600" dirty="0" smtClean="0"/>
              <a:t>ынья, хини</a:t>
            </a:r>
            <a:endParaRPr lang="ru-RU" sz="1600" dirty="0"/>
          </a:p>
        </p:txBody>
      </p:sp>
      <p:pic>
        <p:nvPicPr>
          <p:cNvPr id="1029" name="Picture 5" descr="C:\Users\1\Desktop\Снюсы\нейротоксин никот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97754"/>
            <a:ext cx="4315972" cy="2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8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5256584" cy="64807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1500" dirty="0" smtClean="0">
                <a:solidFill>
                  <a:srgbClr val="C00000"/>
                </a:solidFill>
              </a:rPr>
              <a:t>НИКОТИН </a:t>
            </a:r>
            <a:r>
              <a:rPr lang="ru-RU" sz="1500" dirty="0">
                <a:solidFill>
                  <a:srgbClr val="000000"/>
                </a:solidFill>
              </a:rPr>
              <a:t>п</a:t>
            </a:r>
            <a:r>
              <a:rPr lang="ru-RU" sz="1500" dirty="0" smtClean="0">
                <a:solidFill>
                  <a:srgbClr val="000000"/>
                </a:solidFill>
              </a:rPr>
              <a:t>ри </a:t>
            </a:r>
            <a:r>
              <a:rPr lang="ru-RU" sz="1500" dirty="0">
                <a:solidFill>
                  <a:srgbClr val="000000"/>
                </a:solidFill>
              </a:rPr>
              <a:t>попадании в ротовую полость, никотин быстро всасывается через слизистые оболочки рта, пищевод, желудок</a:t>
            </a:r>
            <a:r>
              <a:rPr lang="ru-RU" sz="1500" dirty="0" smtClean="0">
                <a:solidFill>
                  <a:srgbClr val="000000"/>
                </a:solidFill>
              </a:rPr>
              <a:t>.</a:t>
            </a:r>
          </a:p>
          <a:p>
            <a:pPr lvl="0"/>
            <a:endParaRPr lang="ru-RU" sz="1500" dirty="0">
              <a:solidFill>
                <a:srgbClr val="000000"/>
              </a:solidFill>
            </a:endParaRPr>
          </a:p>
          <a:p>
            <a:pPr lvl="0"/>
            <a:r>
              <a:rPr lang="ru-RU" sz="1500" dirty="0" smtClean="0">
                <a:solidFill>
                  <a:srgbClr val="C00000"/>
                </a:solidFill>
              </a:rPr>
              <a:t>НИКОТИН </a:t>
            </a:r>
            <a:r>
              <a:rPr lang="ru-RU" sz="1500" dirty="0" smtClean="0">
                <a:solidFill>
                  <a:srgbClr val="000000"/>
                </a:solidFill>
              </a:rPr>
              <a:t>попав </a:t>
            </a:r>
            <a:r>
              <a:rPr lang="ru-RU" sz="1500" dirty="0">
                <a:solidFill>
                  <a:srgbClr val="000000"/>
                </a:solidFill>
              </a:rPr>
              <a:t>в организм, никотин очень быстро распространяется по крови. Через 7 секунд   </a:t>
            </a:r>
            <a:r>
              <a:rPr lang="ru-RU" sz="1500" dirty="0" smtClean="0">
                <a:solidFill>
                  <a:srgbClr val="000000"/>
                </a:solidFill>
              </a:rPr>
              <a:t>попадает </a:t>
            </a:r>
            <a:r>
              <a:rPr lang="ru-RU" sz="1500" dirty="0">
                <a:solidFill>
                  <a:srgbClr val="000000"/>
                </a:solidFill>
              </a:rPr>
              <a:t>в мозг</a:t>
            </a:r>
            <a:r>
              <a:rPr lang="ru-RU" sz="1500" dirty="0" smtClean="0">
                <a:solidFill>
                  <a:srgbClr val="000000"/>
                </a:solidFill>
              </a:rPr>
              <a:t>.</a:t>
            </a:r>
          </a:p>
          <a:p>
            <a:pPr lvl="0"/>
            <a:endParaRPr lang="ru-RU" sz="1500" dirty="0">
              <a:solidFill>
                <a:srgbClr val="000000"/>
              </a:solidFill>
            </a:endParaRPr>
          </a:p>
          <a:p>
            <a:pPr lvl="0"/>
            <a:r>
              <a:rPr lang="ru-RU" sz="1500" dirty="0" smtClean="0">
                <a:solidFill>
                  <a:srgbClr val="000000"/>
                </a:solidFill>
              </a:rPr>
              <a:t> </a:t>
            </a:r>
            <a:r>
              <a:rPr lang="ru-RU" sz="1500" dirty="0" smtClean="0">
                <a:solidFill>
                  <a:srgbClr val="C00000"/>
                </a:solidFill>
              </a:rPr>
              <a:t>НИКОТИН </a:t>
            </a:r>
            <a:r>
              <a:rPr lang="ru-RU" sz="1500" dirty="0" smtClean="0">
                <a:solidFill>
                  <a:srgbClr val="000000"/>
                </a:solidFill>
              </a:rPr>
              <a:t> крайне вредно действует на сердечно-сосудистую систему  (повышение артериального давления, учащение сердцебиений, нарушение питания сердечной мышцы)</a:t>
            </a:r>
          </a:p>
          <a:p>
            <a:pPr lvl="0"/>
            <a:endParaRPr lang="ru-RU" sz="1500" dirty="0" smtClean="0">
              <a:solidFill>
                <a:srgbClr val="000000"/>
              </a:solidFill>
            </a:endParaRPr>
          </a:p>
          <a:p>
            <a:pPr lvl="0"/>
            <a:r>
              <a:rPr lang="ru-RU" sz="1500" dirty="0" smtClean="0">
                <a:solidFill>
                  <a:srgbClr val="C00000"/>
                </a:solidFill>
              </a:rPr>
              <a:t>НИКОТИН </a:t>
            </a:r>
            <a:r>
              <a:rPr lang="ru-RU" sz="1500" dirty="0" smtClean="0">
                <a:solidFill>
                  <a:srgbClr val="000000"/>
                </a:solidFill>
              </a:rPr>
              <a:t>разрушает витамины </a:t>
            </a:r>
          </a:p>
          <a:p>
            <a:pPr lvl="0"/>
            <a:endParaRPr lang="ru-RU" sz="1500" dirty="0" smtClean="0">
              <a:solidFill>
                <a:srgbClr val="000000"/>
              </a:solidFill>
            </a:endParaRPr>
          </a:p>
          <a:p>
            <a:pPr lvl="0"/>
            <a:endParaRPr lang="ru-RU" sz="1500" dirty="0" smtClean="0">
              <a:solidFill>
                <a:srgbClr val="000000"/>
              </a:solidFill>
            </a:endParaRPr>
          </a:p>
          <a:p>
            <a:pPr lvl="0"/>
            <a:endParaRPr lang="ru-RU" sz="1500" dirty="0" smtClean="0">
              <a:solidFill>
                <a:srgbClr val="000000"/>
              </a:solidFill>
            </a:endParaRPr>
          </a:p>
          <a:p>
            <a:pPr lvl="0"/>
            <a:r>
              <a:rPr lang="ru-RU" sz="1500" dirty="0" smtClean="0">
                <a:solidFill>
                  <a:srgbClr val="C00000"/>
                </a:solidFill>
              </a:rPr>
              <a:t>НИКОТИН  </a:t>
            </a:r>
            <a:r>
              <a:rPr lang="ru-RU" sz="1500" dirty="0" smtClean="0">
                <a:solidFill>
                  <a:srgbClr val="000000"/>
                </a:solidFill>
              </a:rPr>
              <a:t>повышает уровень сахара в крови </a:t>
            </a:r>
          </a:p>
          <a:p>
            <a:pPr lvl="0"/>
            <a:endParaRPr lang="ru-RU" sz="1500" dirty="0" smtClean="0">
              <a:solidFill>
                <a:srgbClr val="000000"/>
              </a:solidFill>
            </a:endParaRPr>
          </a:p>
          <a:p>
            <a:pPr lvl="0"/>
            <a:endParaRPr lang="ru-RU" sz="1500" dirty="0">
              <a:solidFill>
                <a:srgbClr val="000000"/>
              </a:solidFill>
            </a:endParaRPr>
          </a:p>
          <a:p>
            <a:pPr lvl="0"/>
            <a:r>
              <a:rPr lang="ru-RU" sz="1500" dirty="0" smtClean="0">
                <a:solidFill>
                  <a:srgbClr val="C00000"/>
                </a:solidFill>
              </a:rPr>
              <a:t>НИКОТИН</a:t>
            </a:r>
            <a:r>
              <a:rPr lang="ru-RU" sz="1500" dirty="0" smtClean="0">
                <a:solidFill>
                  <a:srgbClr val="000000"/>
                </a:solidFill>
              </a:rPr>
              <a:t> связывается </a:t>
            </a:r>
            <a:r>
              <a:rPr lang="ru-RU" sz="1500" dirty="0">
                <a:solidFill>
                  <a:srgbClr val="000000"/>
                </a:solidFill>
              </a:rPr>
              <a:t>с </a:t>
            </a:r>
            <a:r>
              <a:rPr lang="ru-RU" sz="1500" dirty="0" smtClean="0">
                <a:solidFill>
                  <a:srgbClr val="000000"/>
                </a:solidFill>
              </a:rPr>
              <a:t>химическими веществами мозга, с помощью  </a:t>
            </a:r>
            <a:r>
              <a:rPr lang="ru-RU" sz="1500" dirty="0">
                <a:solidFill>
                  <a:srgbClr val="000000"/>
                </a:solidFill>
              </a:rPr>
              <a:t>которых </a:t>
            </a:r>
            <a:r>
              <a:rPr lang="ru-RU" sz="1500" dirty="0" smtClean="0">
                <a:solidFill>
                  <a:srgbClr val="000000"/>
                </a:solidFill>
              </a:rPr>
              <a:t>передаются сигналы между нервными клетками – формируется никотиновая зависимость!!</a:t>
            </a:r>
          </a:p>
          <a:p>
            <a:pPr lvl="0"/>
            <a:endParaRPr lang="ru-RU" sz="1300" dirty="0" smtClean="0">
              <a:solidFill>
                <a:srgbClr val="000000"/>
              </a:solidFill>
            </a:endParaRPr>
          </a:p>
          <a:p>
            <a:pPr lvl="0"/>
            <a:endParaRPr lang="ru-RU" sz="1300" dirty="0">
              <a:solidFill>
                <a:srgbClr val="000000"/>
              </a:solidFill>
            </a:endParaRPr>
          </a:p>
          <a:p>
            <a:pPr lvl="0"/>
            <a:endParaRPr lang="ru-RU" sz="1300" dirty="0" smtClean="0">
              <a:solidFill>
                <a:srgbClr val="000000"/>
              </a:solidFill>
            </a:endParaRPr>
          </a:p>
          <a:p>
            <a:pPr lvl="0"/>
            <a:r>
              <a:rPr lang="ru-RU" sz="1300" dirty="0" smtClean="0">
                <a:solidFill>
                  <a:srgbClr val="000000"/>
                </a:solidFill>
              </a:rPr>
              <a:t>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жевании или сосании никотинсодержащих продуктов, в организм попадает гораздо больше никотина, чем при курении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endParaRPr lang="ru-RU" sz="13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624"/>
            <a:ext cx="1895872" cy="86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44" y="1052736"/>
            <a:ext cx="1823864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1\Desktop\Снюсы\сердцеййййййййййй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84" y="2060848"/>
            <a:ext cx="18238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Снюсы\витамин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600908"/>
            <a:ext cx="1584176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Снюсы\сахаррррррррр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33209"/>
            <a:ext cx="1586027" cy="114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esktop\Снюсы\мозг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15" y="4648927"/>
            <a:ext cx="2051720" cy="115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>
            <a:off x="3635896" y="3717032"/>
            <a:ext cx="3312368" cy="57606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771800" y="2600908"/>
            <a:ext cx="2232248" cy="27384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644008" y="1986186"/>
            <a:ext cx="2545376" cy="3626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051" idx="1"/>
          </p:cNvCxnSpPr>
          <p:nvPr/>
        </p:nvCxnSpPr>
        <p:spPr>
          <a:xfrm>
            <a:off x="4868152" y="1316902"/>
            <a:ext cx="656192" cy="20255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935337" y="476672"/>
            <a:ext cx="1749238" cy="14401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 стрелкой 2048"/>
          <p:cNvCxnSpPr/>
          <p:nvPr/>
        </p:nvCxnSpPr>
        <p:spPr>
          <a:xfrm>
            <a:off x="4572000" y="4648927"/>
            <a:ext cx="1119001" cy="3139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2" name="Прямоугольник 2071"/>
          <p:cNvSpPr/>
          <p:nvPr/>
        </p:nvSpPr>
        <p:spPr>
          <a:xfrm>
            <a:off x="179512" y="5373216"/>
            <a:ext cx="4824536" cy="10081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2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52718"/>
            <a:ext cx="8208912" cy="118805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 smtClean="0"/>
              <a:t>Никотин вызывает </a:t>
            </a:r>
            <a:r>
              <a:rPr lang="ru-RU" sz="2400" dirty="0"/>
              <a:t>психическую и физическую зависимость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032448" cy="5256584"/>
          </a:xfrm>
          <a:ln w="38100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/>
              <a:t>Никотин воздействует на нейроны головного мозга, повышая уровень </a:t>
            </a:r>
            <a:r>
              <a:rPr lang="ru-RU" sz="2400" dirty="0" smtClean="0">
                <a:solidFill>
                  <a:srgbClr val="FF0000"/>
                </a:solidFill>
              </a:rPr>
              <a:t>дофамина</a:t>
            </a:r>
            <a:r>
              <a:rPr lang="ru-RU" sz="24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Постепенно собственного </a:t>
            </a:r>
            <a:r>
              <a:rPr lang="ru-RU" sz="2400" dirty="0" smtClean="0">
                <a:solidFill>
                  <a:srgbClr val="FF0000"/>
                </a:solidFill>
              </a:rPr>
              <a:t>дофамина</a:t>
            </a:r>
            <a:r>
              <a:rPr lang="ru-RU" sz="2400" dirty="0" smtClean="0"/>
              <a:t>  в мозге вырабатывается все меньше, </a:t>
            </a:r>
            <a:r>
              <a:rPr lang="ru-RU" sz="2400" dirty="0"/>
              <a:t>для его </a:t>
            </a:r>
            <a:r>
              <a:rPr lang="ru-RU" sz="2400" dirty="0" smtClean="0"/>
              <a:t>выработки - необходим </a:t>
            </a:r>
            <a:r>
              <a:rPr lang="ru-RU" sz="2400" dirty="0"/>
              <a:t>никотин;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Человеку приходится увеличивать дозу никотина. Без никотина  возникает упадок сил, раздражительность, бессонница, нарушение внимания, тяга к приему веществ, содержащих никотин.</a:t>
            </a:r>
          </a:p>
          <a:p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3665984" cy="5544616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ДОФАМИН</a:t>
            </a:r>
            <a:r>
              <a:rPr lang="ru-RU" sz="2000" dirty="0" smtClean="0"/>
              <a:t>  – химическое вещество, вырабатываемое в мозге.  Передает импульсы между нейронами (нервными клетками)</a:t>
            </a:r>
            <a:endParaRPr lang="ru-RU" sz="2000" dirty="0"/>
          </a:p>
        </p:txBody>
      </p:sp>
      <p:pic>
        <p:nvPicPr>
          <p:cNvPr id="1027" name="Picture 3" descr="C:\Users\1\Desktop\Снюсы\мозг нейрон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418448" cy="192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Снюсы\хорошаяяяяяяяяяя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352839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1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226817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В 1 никотиновом «</a:t>
            </a:r>
            <a:r>
              <a:rPr lang="ru-RU" sz="2200" dirty="0" err="1" smtClean="0"/>
              <a:t>пэке</a:t>
            </a:r>
            <a:r>
              <a:rPr lang="ru-RU" sz="2200" dirty="0" smtClean="0"/>
              <a:t>» доза никотина может в  7 раз превышать содержание в сигарете. </a:t>
            </a:r>
            <a:br>
              <a:rPr lang="ru-RU" sz="2200" dirty="0" smtClean="0"/>
            </a:br>
            <a:r>
              <a:rPr lang="ru-RU" sz="2200" dirty="0" smtClean="0"/>
              <a:t>При попадании в организм высоких доз никотина возникают признаки отравления :</a:t>
            </a:r>
            <a:endParaRPr lang="ru-RU" sz="22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23528" y="2420888"/>
            <a:ext cx="5184576" cy="4021907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Головная боль, нарастающее чувство тревоги, раздражительность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Кашель, одышка - затруднен выдох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Учащение сердцебиений, нарушение сердечного ритма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Чрезмерное </a:t>
            </a:r>
            <a:r>
              <a:rPr lang="ru-RU" dirty="0"/>
              <a:t>выделение слюны, чувство зуда во рту, тошнота,  рвота, жидкий стул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Дрожание рук, головокружение,  неуверенная походка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Учащение сердцебиения, повышение артериального давления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/>
              <a:t>Б</a:t>
            </a:r>
            <a:r>
              <a:rPr lang="ru-RU" dirty="0" smtClean="0"/>
              <a:t>ледность </a:t>
            </a:r>
            <a:r>
              <a:rPr lang="ru-RU" dirty="0"/>
              <a:t>кожных </a:t>
            </a:r>
            <a:r>
              <a:rPr lang="ru-RU" dirty="0" smtClean="0"/>
              <a:t>покровов, чувство онемения</a:t>
            </a:r>
          </a:p>
        </p:txBody>
      </p:sp>
      <p:pic>
        <p:nvPicPr>
          <p:cNvPr id="1027" name="Picture 3" descr="C:\Users\1\Desktop\Снюсы\отравления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75376"/>
            <a:ext cx="316733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Снюсы\картинка отравл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3167336" cy="207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4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 попадании в организ0м более высоких доз никотина  возникает тяжелое отравление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Потеря сознания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Судороги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Паралич </a:t>
            </a:r>
            <a:r>
              <a:rPr lang="ru-RU" dirty="0"/>
              <a:t>нервной системы (остановка дыхания, прекращение сердечной </a:t>
            </a:r>
            <a:r>
              <a:rPr lang="ru-RU" dirty="0" smtClean="0"/>
              <a:t>деятельности)</a:t>
            </a:r>
            <a:r>
              <a:rPr lang="ru-RU" dirty="0"/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Смерть</a:t>
            </a:r>
            <a:endParaRPr lang="ru-RU" dirty="0"/>
          </a:p>
        </p:txBody>
      </p:sp>
      <p:pic>
        <p:nvPicPr>
          <p:cNvPr id="3074" name="Picture 2" descr="C:\Users\1\Desktop\Снюсы\хронические отравления 11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766"/>
            <a:ext cx="7776864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3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19256" cy="864096"/>
          </a:xfrm>
        </p:spPr>
        <p:txBody>
          <a:bodyPr>
            <a:noAutofit/>
          </a:bodyPr>
          <a:lstStyle/>
          <a:p>
            <a:r>
              <a:rPr lang="ru-RU" sz="2200" dirty="0" smtClean="0"/>
              <a:t>употребление никотинсодержащих смесей в подростковом возрасте вызывает: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598992" cy="447196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Нарушение памяти,  концентрации внимания, снижение успеваемости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Повышенную возбудимость и агрессивность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Замедление  роста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Снижение иммунитета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/>
              <a:t> П</a:t>
            </a:r>
            <a:r>
              <a:rPr lang="ru-RU" dirty="0" smtClean="0"/>
              <a:t>овышение уровня сахара в крови – развитие эндокринных заболеваний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Высокий риск развития онкологических заболеваний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dirty="0" smtClean="0"/>
          </a:p>
          <a:p>
            <a:pPr marL="342900" indent="-342900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90825"/>
            <a:ext cx="30670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2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75600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Почему появились никотиновые «пэки»?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147248" cy="56166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Существенно снизился </a:t>
            </a:r>
          </a:p>
          <a:p>
            <a:r>
              <a:rPr lang="ru-RU" dirty="0" smtClean="0"/>
              <a:t>уровень курения сигарет</a:t>
            </a:r>
          </a:p>
          <a:p>
            <a:r>
              <a:rPr lang="ru-RU" dirty="0" smtClean="0"/>
              <a:t> среди населения России</a:t>
            </a:r>
          </a:p>
          <a:p>
            <a:r>
              <a:rPr lang="ru-RU" dirty="0" smtClean="0"/>
              <a:t> (среди подростков</a:t>
            </a:r>
          </a:p>
          <a:p>
            <a:r>
              <a:rPr lang="ru-RU" dirty="0" smtClean="0"/>
              <a:t> и молодежи  более, </a:t>
            </a:r>
          </a:p>
          <a:p>
            <a:r>
              <a:rPr lang="ru-RU" dirty="0" smtClean="0"/>
              <a:t>чем в 2 раза).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Табачная индустрия,  </a:t>
            </a:r>
          </a:p>
          <a:p>
            <a:r>
              <a:rPr lang="ru-RU" dirty="0" smtClean="0"/>
              <a:t>в борьбе за утерянную </a:t>
            </a:r>
          </a:p>
          <a:p>
            <a:r>
              <a:rPr lang="ru-RU" dirty="0"/>
              <a:t>п</a:t>
            </a:r>
            <a:r>
              <a:rPr lang="ru-RU" dirty="0" smtClean="0"/>
              <a:t>рибыль,  начала продвигать</a:t>
            </a:r>
          </a:p>
          <a:p>
            <a:r>
              <a:rPr lang="ru-RU" dirty="0" smtClean="0"/>
              <a:t> продукцию, содержащую </a:t>
            </a:r>
          </a:p>
          <a:p>
            <a:r>
              <a:rPr lang="ru-RU" dirty="0" smtClean="0"/>
              <a:t>никотин  для вовлечения </a:t>
            </a:r>
          </a:p>
          <a:p>
            <a:r>
              <a:rPr lang="ru-RU" dirty="0" smtClean="0"/>
              <a:t>в потребление молодых людей.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1348" y="1062156"/>
            <a:ext cx="8352928" cy="26548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7352" y="4221088"/>
            <a:ext cx="8280920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\Desktop\Снюсы\в 21 веке курить не мод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69" y="1052736"/>
            <a:ext cx="432690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Снюсы\вовлекает в зависимост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12" y="4221088"/>
            <a:ext cx="4101075" cy="24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367350" y="3717032"/>
            <a:ext cx="144016" cy="504056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1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784</TotalTime>
  <Words>543</Words>
  <Application>Microsoft Office PowerPoint</Application>
  <PresentationFormat>Экран (4:3)</PresentationFormat>
  <Paragraphs>86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Главная</vt:lpstr>
      <vt:lpstr>Последствия употребления никотинсодержащих смесей. </vt:lpstr>
      <vt:lpstr>Некурительные виды табака и бестабачных изделий</vt:lpstr>
      <vt:lpstr>никотин –высокотоксичный яд.  это один из самых сильных нейротоксичных  ядов.  Большие дозы никотина, поступившие в организм, угнетают и парализуют нервную систему, а также останавливают дыхание, что в скором времени приводит к остановке сердца.  </vt:lpstr>
      <vt:lpstr>Презентация PowerPoint</vt:lpstr>
      <vt:lpstr>                           Никотин вызывает психическую и физическую зависимость </vt:lpstr>
      <vt:lpstr>В 1 никотиновом «пэке» доза никотина может в  7 раз превышать содержание в сигарете.  При попадании в организм высоких доз никотина возникают признаки отравления :</vt:lpstr>
      <vt:lpstr>При попадании в организ0м более высоких доз никотина  возникает тяжелое отравление </vt:lpstr>
      <vt:lpstr>употребление никотинсодержащих смесей в подростковом возрасте вызывает:</vt:lpstr>
      <vt:lpstr>Почему появились никотиновые «пэки»?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Последствия употребления никотинсодержащих смесей.</dc:title>
  <dc:creator>user</dc:creator>
  <cp:lastModifiedBy>user</cp:lastModifiedBy>
  <cp:revision>59</cp:revision>
  <dcterms:created xsi:type="dcterms:W3CDTF">2019-11-19T05:49:14Z</dcterms:created>
  <dcterms:modified xsi:type="dcterms:W3CDTF">2020-12-11T07:05:45Z</dcterms:modified>
</cp:coreProperties>
</file>