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6" r:id="rId5"/>
    <p:sldId id="260" r:id="rId6"/>
    <p:sldId id="270" r:id="rId7"/>
    <p:sldId id="267" r:id="rId8"/>
    <p:sldId id="262" r:id="rId9"/>
    <p:sldId id="268" r:id="rId10"/>
    <p:sldId id="264" r:id="rId11"/>
    <p:sldId id="265" r:id="rId12"/>
    <p:sldId id="269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oppins" panose="020B0604020202020204" charset="0"/>
      <p:regular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4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9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57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07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fif"/><Relationship Id="rId4" Type="http://schemas.openxmlformats.org/officeDocument/2006/relationships/image" Target="../media/image16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4726849" cy="82296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5"/>
          <a:srcRect r="5914"/>
          <a:stretch/>
        </p:blipFill>
        <p:spPr>
          <a:xfrm>
            <a:off x="0" y="0"/>
            <a:ext cx="5161935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43644" y="1176882"/>
            <a:ext cx="6665952" cy="833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550"/>
              </a:lnSpc>
              <a:buNone/>
            </a:pPr>
            <a:r>
              <a:rPr lang="en-US" sz="7500" dirty="0" smtClean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5</a:t>
            </a:r>
            <a:r>
              <a:rPr lang="ru-RU" sz="7500" smtClean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5</a:t>
            </a:r>
            <a:r>
              <a:rPr lang="en-US" sz="7500" smtClean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 </a:t>
            </a:r>
            <a:r>
              <a:rPr lang="en-US" sz="7500" dirty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лет творчества: </a:t>
            </a:r>
            <a:endParaRPr lang="en-US" sz="7500" dirty="0"/>
          </a:p>
        </p:txBody>
      </p:sp>
      <p:sp>
        <p:nvSpPr>
          <p:cNvPr id="4" name="Text 1"/>
          <p:cNvSpPr/>
          <p:nvPr/>
        </p:nvSpPr>
        <p:spPr>
          <a:xfrm>
            <a:off x="5743644" y="2075248"/>
            <a:ext cx="7845743" cy="249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50"/>
              </a:lnSpc>
              <a:buNone/>
            </a:pPr>
            <a:r>
              <a:rPr lang="en-US" sz="5200" dirty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История Глазовской детской художественной школы</a:t>
            </a:r>
            <a:endParaRPr lang="en-US" sz="5200" dirty="0"/>
          </a:p>
        </p:txBody>
      </p:sp>
      <p:sp>
        <p:nvSpPr>
          <p:cNvPr id="5" name="Text 2"/>
          <p:cNvSpPr/>
          <p:nvPr/>
        </p:nvSpPr>
        <p:spPr>
          <a:xfrm>
            <a:off x="5743644" y="4884736"/>
            <a:ext cx="5054985" cy="175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ru-RU" sz="220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И</a:t>
            </a:r>
            <a:r>
              <a:rPr lang="en-US" sz="220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стория</a:t>
            </a:r>
            <a:r>
              <a:rPr lang="en-US" sz="22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2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становления и развития одного из ведущих художественных образовательных учреждений Удмуртии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42006"/>
            <a:ext cx="14712258" cy="8271605"/>
          </a:xfrm>
          <a:prstGeom prst="rect">
            <a:avLst/>
          </a:prstGeom>
        </p:spPr>
      </p:pic>
      <p:sp>
        <p:nvSpPr>
          <p:cNvPr id="5" name="Text 3"/>
          <p:cNvSpPr/>
          <p:nvPr/>
        </p:nvSpPr>
        <p:spPr>
          <a:xfrm>
            <a:off x="3931890" y="670860"/>
            <a:ext cx="6550104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4000" b="1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Полвека академического художественного образования</a:t>
            </a:r>
            <a:endParaRPr lang="en-US" sz="4000" b="1" dirty="0"/>
          </a:p>
        </p:txBody>
      </p:sp>
      <p:sp>
        <p:nvSpPr>
          <p:cNvPr id="8" name="Text 6"/>
          <p:cNvSpPr/>
          <p:nvPr/>
        </p:nvSpPr>
        <p:spPr>
          <a:xfrm>
            <a:off x="3931890" y="1031447"/>
            <a:ext cx="655022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Более двух тысяч учеников получили путёвку в искусство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256403" y="1543187"/>
            <a:ext cx="6573322" cy="1537573"/>
          </a:xfrm>
          <a:prstGeom prst="roundRect">
            <a:avLst>
              <a:gd name="adj" fmla="val 18096"/>
            </a:avLst>
          </a:prstGeom>
          <a:solidFill>
            <a:srgbClr val="FFFFFF"/>
          </a:solidFill>
          <a:ln w="22860">
            <a:solidFill>
              <a:srgbClr val="D2C5C9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70961" y="1788854"/>
            <a:ext cx="5093488" cy="1052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ru-RU" sz="2800" dirty="0" smtClean="0"/>
              <a:t>«100 лучших школ России»</a:t>
            </a:r>
            <a:endParaRPr lang="en-US" sz="2800" dirty="0"/>
          </a:p>
        </p:txBody>
      </p:sp>
      <p:sp>
        <p:nvSpPr>
          <p:cNvPr id="11" name="Text 9"/>
          <p:cNvSpPr/>
          <p:nvPr/>
        </p:nvSpPr>
        <p:spPr>
          <a:xfrm>
            <a:off x="759292" y="2292254"/>
            <a:ext cx="6156841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ru-RU" sz="2200" dirty="0" smtClean="0">
                <a:cs typeface="Poppins" panose="020B0604020202020204" charset="0"/>
              </a:rPr>
              <a:t>обладатель </a:t>
            </a:r>
            <a:r>
              <a:rPr lang="ru-RU" sz="2200" dirty="0">
                <a:cs typeface="Poppins" panose="020B0604020202020204" charset="0"/>
              </a:rPr>
              <a:t>Золотой, Серебряной медали победителя </a:t>
            </a:r>
            <a:endParaRPr lang="en-US" sz="2200" dirty="0"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484271" y="1543187"/>
            <a:ext cx="6573441" cy="1537573"/>
          </a:xfrm>
          <a:prstGeom prst="roundRect">
            <a:avLst>
              <a:gd name="adj" fmla="val 18096"/>
            </a:avLst>
          </a:prstGeom>
          <a:solidFill>
            <a:srgbClr val="FFFFFF"/>
          </a:solidFill>
          <a:ln w="22860">
            <a:solidFill>
              <a:srgbClr val="D2C5C9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92511" y="1704774"/>
            <a:ext cx="3700463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Национальный реестр</a:t>
            </a:r>
            <a:endParaRPr lang="en-US" sz="2600" dirty="0"/>
          </a:p>
        </p:txBody>
      </p:sp>
      <p:sp>
        <p:nvSpPr>
          <p:cNvPr id="14" name="Text 12"/>
          <p:cNvSpPr/>
          <p:nvPr/>
        </p:nvSpPr>
        <p:spPr>
          <a:xfrm>
            <a:off x="7692511" y="2279113"/>
            <a:ext cx="6156960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200" dirty="0">
                <a:ea typeface="Poppins" pitchFamily="34" charset="-122"/>
                <a:cs typeface="Poppins" pitchFamily="34" charset="-120"/>
              </a:rPr>
              <a:t>«Ведущие учреждения культуры России» — статус методического центра</a:t>
            </a:r>
            <a:endParaRPr lang="en-US" sz="22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3" y="3259395"/>
            <a:ext cx="2749519" cy="27495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05" y="3295796"/>
            <a:ext cx="6346371" cy="42309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1" t="16931" r="17313" b="10230"/>
          <a:stretch/>
        </p:blipFill>
        <p:spPr>
          <a:xfrm>
            <a:off x="3262326" y="4468371"/>
            <a:ext cx="3876640" cy="3043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4726849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9129" y="669906"/>
            <a:ext cx="6665952" cy="833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550"/>
              </a:lnSpc>
              <a:buNone/>
            </a:pPr>
            <a:r>
              <a:rPr lang="en-US" sz="5200" dirty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Связь поколений</a:t>
            </a:r>
            <a:endParaRPr lang="en-US" sz="5200" dirty="0"/>
          </a:p>
        </p:txBody>
      </p:sp>
      <p:sp>
        <p:nvSpPr>
          <p:cNvPr id="4" name="Text 1"/>
          <p:cNvSpPr/>
          <p:nvPr/>
        </p:nvSpPr>
        <p:spPr>
          <a:xfrm>
            <a:off x="927259" y="1695220"/>
            <a:ext cx="7567612" cy="2383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i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«Я </a:t>
            </a:r>
            <a:r>
              <a:rPr lang="en-US" sz="2400" i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живу</a:t>
            </a:r>
            <a:r>
              <a:rPr lang="en-US" sz="2400" i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i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на</a:t>
            </a:r>
            <a:r>
              <a:rPr lang="en-US" sz="2400" i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i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Западе</a:t>
            </a:r>
            <a:r>
              <a:rPr lang="en-US" sz="2400" i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, а </a:t>
            </a:r>
            <a:r>
              <a:rPr lang="en-US" sz="2400" i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восхваляю</a:t>
            </a:r>
            <a:r>
              <a:rPr lang="en-US" sz="2400" i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i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Русскую</a:t>
            </a:r>
            <a:r>
              <a:rPr lang="en-US" sz="2400" i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i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школу</a:t>
            </a:r>
            <a:r>
              <a:rPr lang="en-US" sz="2400" i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. </a:t>
            </a:r>
            <a:r>
              <a:rPr lang="en-US" sz="2400" i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Наша</a:t>
            </a:r>
            <a:r>
              <a:rPr lang="en-US" sz="2400" i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i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школа</a:t>
            </a:r>
            <a:r>
              <a:rPr lang="en-US" sz="2400" i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i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считается</a:t>
            </a:r>
            <a:r>
              <a:rPr lang="en-US" sz="2400" i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i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одной</a:t>
            </a:r>
            <a:r>
              <a:rPr lang="en-US" sz="2400" i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i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из</a:t>
            </a:r>
            <a:r>
              <a:rPr lang="en-US" sz="2400" i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i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самых</a:t>
            </a:r>
            <a:r>
              <a:rPr lang="en-US" sz="2400" i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i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сильных</a:t>
            </a:r>
            <a:r>
              <a:rPr lang="en-US" sz="2400" i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в </a:t>
            </a:r>
            <a:r>
              <a:rPr lang="en-US" sz="2400" i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мире</a:t>
            </a:r>
            <a:r>
              <a:rPr lang="en-US" sz="2400" i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»</a:t>
            </a:r>
            <a:endParaRPr lang="ru-RU" sz="2400" i="1" dirty="0" smtClean="0"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endParaRPr lang="en-US" sz="2000" dirty="0" smtClean="0"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algn="r">
              <a:lnSpc>
                <a:spcPts val="2300"/>
              </a:lnSpc>
            </a:pPr>
            <a:r>
              <a:rPr lang="en-US" sz="2000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Игорь</a:t>
            </a:r>
            <a:r>
              <a:rPr lang="en-US" sz="20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000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Валерьевич</a:t>
            </a:r>
            <a:r>
              <a:rPr lang="en-US" sz="20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Бабайлов</a:t>
            </a:r>
            <a:r>
              <a:rPr lang="ru-RU" sz="20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,</a:t>
            </a:r>
            <a:r>
              <a:rPr lang="en-US" sz="20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000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всемирно</a:t>
            </a:r>
            <a:r>
              <a:rPr lang="en-US" sz="20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000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известный</a:t>
            </a:r>
            <a:endParaRPr lang="ru-RU" sz="2000" dirty="0" smtClean="0"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algn="r">
              <a:lnSpc>
                <a:spcPts val="2300"/>
              </a:lnSpc>
            </a:pPr>
            <a:r>
              <a:rPr lang="en-US" sz="20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000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художник-портретист</a:t>
            </a:r>
            <a:r>
              <a:rPr lang="en-US" sz="20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, </a:t>
            </a:r>
            <a:r>
              <a:rPr lang="en-US" sz="2000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выпускник</a:t>
            </a:r>
            <a:r>
              <a:rPr lang="en-US" sz="20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000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школы</a:t>
            </a:r>
            <a:endParaRPr lang="en-US" sz="2000" dirty="0" smtClean="0"/>
          </a:p>
          <a:p>
            <a:pPr marL="0" indent="0" algn="r">
              <a:lnSpc>
                <a:spcPts val="2300"/>
              </a:lnSpc>
              <a:buNone/>
            </a:pPr>
            <a:endParaRPr lang="ru-RU" sz="2000" dirty="0" smtClean="0"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671988" y="1711702"/>
            <a:ext cx="45719" cy="1583041"/>
          </a:xfrm>
          <a:prstGeom prst="rect">
            <a:avLst/>
          </a:prstGeom>
          <a:solidFill>
            <a:srgbClr val="C7A2AC"/>
          </a:solidFill>
          <a:ln/>
        </p:spPr>
      </p:sp>
      <p:sp>
        <p:nvSpPr>
          <p:cNvPr id="6" name="Text 3"/>
          <p:cNvSpPr/>
          <p:nvPr/>
        </p:nvSpPr>
        <p:spPr>
          <a:xfrm>
            <a:off x="649129" y="4434007"/>
            <a:ext cx="784574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endParaRPr lang="en-US" sz="145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4" b="24508"/>
          <a:stretch/>
        </p:blipFill>
        <p:spPr>
          <a:xfrm>
            <a:off x="649129" y="3865187"/>
            <a:ext cx="8236831" cy="30760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894" y="603839"/>
            <a:ext cx="4941706" cy="3294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14726849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52006" y="355274"/>
            <a:ext cx="6665952" cy="833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550"/>
              </a:lnSpc>
              <a:buNone/>
            </a:pPr>
            <a:r>
              <a:rPr lang="en-US" sz="5200" dirty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Связь поколений</a:t>
            </a:r>
            <a:endParaRPr lang="en-US" sz="5200" dirty="0"/>
          </a:p>
        </p:txBody>
      </p:sp>
      <p:sp>
        <p:nvSpPr>
          <p:cNvPr id="5" name="Shape 2"/>
          <p:cNvSpPr/>
          <p:nvPr/>
        </p:nvSpPr>
        <p:spPr>
          <a:xfrm>
            <a:off x="7274865" y="1251931"/>
            <a:ext cx="45719" cy="1394352"/>
          </a:xfrm>
          <a:prstGeom prst="rect">
            <a:avLst/>
          </a:prstGeom>
          <a:solidFill>
            <a:srgbClr val="C7A2AC"/>
          </a:solidFill>
          <a:ln/>
        </p:spPr>
      </p:sp>
      <p:sp>
        <p:nvSpPr>
          <p:cNvPr id="6" name="Text 3"/>
          <p:cNvSpPr/>
          <p:nvPr/>
        </p:nvSpPr>
        <p:spPr>
          <a:xfrm>
            <a:off x="649129" y="4434007"/>
            <a:ext cx="784574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48367" y="1356577"/>
            <a:ext cx="6834167" cy="21605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2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От маленьких мечтателей с кисточкой до признанных мастеров — </a:t>
            </a:r>
            <a:r>
              <a:rPr lang="en-US" sz="2200" i="1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«след от кисточки» остаётся навсегда</a:t>
            </a:r>
            <a:r>
              <a:rPr lang="en-US" sz="22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,</a:t>
            </a:r>
            <a:r>
              <a:rPr lang="en-US" sz="2200" b="1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2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формируя особый взгляд на мир у каждого выпускника.</a:t>
            </a:r>
            <a:endParaRPr lang="en-US" sz="2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16" y="1058612"/>
            <a:ext cx="4924368" cy="2756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65" y="3047999"/>
            <a:ext cx="6962245" cy="46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9" y="0"/>
            <a:ext cx="14630400" cy="8225583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407839" y="649259"/>
            <a:ext cx="5650349" cy="706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dirty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Рождение мечты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1648053" y="4600905"/>
            <a:ext cx="3390186" cy="423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20 августа 1970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667651" y="5188693"/>
            <a:ext cx="6476048" cy="503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24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Первый экзамен в школу — </a:t>
            </a:r>
            <a:endParaRPr lang="ru-RU" sz="2400" dirty="0" smtClean="0"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marL="0" indent="0" algn="r">
              <a:lnSpc>
                <a:spcPts val="1950"/>
              </a:lnSpc>
              <a:buNone/>
            </a:pPr>
            <a:r>
              <a:rPr lang="en-US" sz="2400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начало</a:t>
            </a:r>
            <a:r>
              <a:rPr lang="en-US" sz="24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dirty="0" err="1">
                <a:latin typeface="Poppins" pitchFamily="34" charset="0"/>
                <a:ea typeface="Poppins" pitchFamily="34" charset="-122"/>
                <a:cs typeface="Poppins" pitchFamily="34" charset="-120"/>
              </a:rPr>
              <a:t>новой</a:t>
            </a:r>
            <a:r>
              <a:rPr lang="en-US" sz="24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эры</a:t>
            </a:r>
            <a:endParaRPr lang="ru-RU" sz="2400" dirty="0" smtClean="0"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marL="0" indent="0" algn="r">
              <a:lnSpc>
                <a:spcPts val="1950"/>
              </a:lnSpc>
              <a:buNone/>
            </a:pPr>
            <a:r>
              <a:rPr lang="en-US" sz="24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художественного </a:t>
            </a:r>
            <a:r>
              <a:rPr lang="en-US" sz="2400" dirty="0" err="1">
                <a:latin typeface="Poppins" pitchFamily="34" charset="0"/>
                <a:ea typeface="Poppins" pitchFamily="34" charset="-122"/>
                <a:cs typeface="Poppins" pitchFamily="34" charset="-120"/>
              </a:rPr>
              <a:t>образования</a:t>
            </a:r>
            <a:r>
              <a:rPr lang="en-US" sz="24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endParaRPr lang="ru-RU" sz="2400" dirty="0" smtClean="0"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marL="0" indent="0" algn="r">
              <a:lnSpc>
                <a:spcPts val="1950"/>
              </a:lnSpc>
              <a:buNone/>
            </a:pPr>
            <a:r>
              <a:rPr lang="en-US" sz="24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в </a:t>
            </a:r>
            <a:r>
              <a:rPr lang="en-US" sz="24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Глазове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516688" y="3777812"/>
            <a:ext cx="3390186" cy="423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 октября 1970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5516688" y="3066090"/>
            <a:ext cx="6476048" cy="1204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ru-RU" sz="24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Школа открыта решением </a:t>
            </a:r>
          </a:p>
          <a:p>
            <a:pPr marL="0" indent="0" algn="l">
              <a:lnSpc>
                <a:spcPts val="1950"/>
              </a:lnSpc>
              <a:buNone/>
            </a:pPr>
            <a:r>
              <a:rPr lang="ru-RU" sz="24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исполкома</a:t>
            </a:r>
            <a:endParaRPr lang="en-US" sz="24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39" y="1615465"/>
            <a:ext cx="3489228" cy="3489228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407839" y="5573610"/>
            <a:ext cx="5432059" cy="1147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4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Директором </a:t>
            </a:r>
            <a:r>
              <a:rPr lang="en-US" sz="2400" dirty="0" err="1">
                <a:latin typeface="Poppins" pitchFamily="34" charset="0"/>
                <a:ea typeface="Poppins" pitchFamily="34" charset="-122"/>
                <a:cs typeface="Poppins" pitchFamily="34" charset="-120"/>
              </a:rPr>
              <a:t>назначен</a:t>
            </a:r>
            <a:r>
              <a:rPr lang="en-US" sz="24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endParaRPr lang="ru-RU" sz="2400" dirty="0" smtClean="0"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marL="0" indent="0" algn="l">
              <a:lnSpc>
                <a:spcPts val="1950"/>
              </a:lnSpc>
              <a:buNone/>
            </a:pPr>
            <a:r>
              <a:rPr lang="en-US" sz="2400" b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Владимир</a:t>
            </a:r>
            <a:r>
              <a:rPr lang="en-US" sz="2400" b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b="1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Федорович </a:t>
            </a:r>
            <a:r>
              <a:rPr lang="en-US" sz="2400" b="1" dirty="0" err="1">
                <a:latin typeface="Poppins" pitchFamily="34" charset="0"/>
                <a:ea typeface="Poppins" pitchFamily="34" charset="-122"/>
                <a:cs typeface="Poppins" pitchFamily="34" charset="-120"/>
              </a:rPr>
              <a:t>Семакин</a:t>
            </a:r>
            <a:r>
              <a:rPr lang="en-US" sz="24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—</a:t>
            </a:r>
            <a:endParaRPr lang="ru-RU" sz="2400" dirty="0" smtClean="0"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marL="0" indent="0" algn="l">
              <a:lnSpc>
                <a:spcPts val="1950"/>
              </a:lnSpc>
              <a:buNone/>
            </a:pPr>
            <a:r>
              <a:rPr lang="en-US" sz="24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человек, </a:t>
            </a:r>
            <a:r>
              <a:rPr lang="en-US" sz="2400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заложивший</a:t>
            </a:r>
            <a:r>
              <a:rPr lang="en-US" sz="24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dirty="0" err="1">
                <a:latin typeface="Poppins" pitchFamily="34" charset="0"/>
                <a:ea typeface="Poppins" pitchFamily="34" charset="-122"/>
                <a:cs typeface="Poppins" pitchFamily="34" charset="-120"/>
              </a:rPr>
              <a:t>фундамент</a:t>
            </a:r>
            <a:r>
              <a:rPr lang="en-US" sz="24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endParaRPr lang="ru-RU" sz="2400" dirty="0" smtClean="0"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marL="0" indent="0" algn="l">
              <a:lnSpc>
                <a:spcPts val="1950"/>
              </a:lnSpc>
              <a:buNone/>
            </a:pPr>
            <a:r>
              <a:rPr lang="en-US" sz="2400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будущих</a:t>
            </a:r>
            <a:r>
              <a:rPr lang="en-US" sz="24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достижений школы</a:t>
            </a:r>
            <a:endParaRPr lang="en-US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74" y="4324683"/>
            <a:ext cx="3219614" cy="3285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344" y="503386"/>
            <a:ext cx="3933355" cy="3933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9" y="-14514"/>
            <a:ext cx="14630400" cy="8225583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3" name="Text 0"/>
          <p:cNvSpPr/>
          <p:nvPr/>
        </p:nvSpPr>
        <p:spPr>
          <a:xfrm>
            <a:off x="580567" y="557794"/>
            <a:ext cx="11499329" cy="1666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50"/>
              </a:lnSpc>
              <a:buNone/>
            </a:pPr>
            <a:r>
              <a:rPr lang="en-US" sz="5200" dirty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Дух молодости и творчества</a:t>
            </a:r>
            <a:endParaRPr lang="en-US" sz="5200" dirty="0"/>
          </a:p>
        </p:txBody>
      </p:sp>
      <p:sp>
        <p:nvSpPr>
          <p:cNvPr id="4" name="Shape 1"/>
          <p:cNvSpPr/>
          <p:nvPr/>
        </p:nvSpPr>
        <p:spPr>
          <a:xfrm>
            <a:off x="6320909" y="3298448"/>
            <a:ext cx="7845743" cy="1491853"/>
          </a:xfrm>
          <a:prstGeom prst="roundRect">
            <a:avLst>
              <a:gd name="adj" fmla="val 18650"/>
            </a:avLst>
          </a:prstGeom>
          <a:solidFill>
            <a:srgbClr val="ECDFE3"/>
          </a:solidFill>
          <a:ln/>
        </p:spPr>
      </p:sp>
      <p:sp>
        <p:nvSpPr>
          <p:cNvPr id="5" name="Text 2"/>
          <p:cNvSpPr/>
          <p:nvPr/>
        </p:nvSpPr>
        <p:spPr>
          <a:xfrm>
            <a:off x="6506289" y="3424698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1971 год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6549831" y="3981411"/>
            <a:ext cx="7474982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Полное оборудование кабинетов рисунка, живописи, скульптуры. Приобретены софиты и скульптурные станки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6320909" y="5035629"/>
            <a:ext cx="7845743" cy="1491853"/>
          </a:xfrm>
          <a:prstGeom prst="roundRect">
            <a:avLst>
              <a:gd name="adj" fmla="val 18650"/>
            </a:avLst>
          </a:prstGeom>
          <a:solidFill>
            <a:srgbClr val="ECDFE3"/>
          </a:solidFill>
          <a:ln/>
        </p:spPr>
      </p:sp>
      <p:sp>
        <p:nvSpPr>
          <p:cNvPr id="8" name="Text 5"/>
          <p:cNvSpPr/>
          <p:nvPr/>
        </p:nvSpPr>
        <p:spPr>
          <a:xfrm>
            <a:off x="6549831" y="5192688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1972 год</a:t>
            </a:r>
            <a:endParaRPr lang="en-US" sz="2600" dirty="0"/>
          </a:p>
        </p:txBody>
      </p:sp>
      <p:sp>
        <p:nvSpPr>
          <p:cNvPr id="9" name="Text 6"/>
          <p:cNvSpPr/>
          <p:nvPr/>
        </p:nvSpPr>
        <p:spPr>
          <a:xfrm>
            <a:off x="6564345" y="5735336"/>
            <a:ext cx="7474982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Рост до 120 учеников в 11 учебных группах. Формирование педагогических традиций</a:t>
            </a:r>
            <a:endParaRPr lang="en-US" sz="20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4" b="3125"/>
          <a:stretch/>
        </p:blipFill>
        <p:spPr>
          <a:xfrm>
            <a:off x="2178843" y="4487191"/>
            <a:ext cx="2955472" cy="30896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2" b="8061"/>
          <a:stretch/>
        </p:blipFill>
        <p:spPr>
          <a:xfrm>
            <a:off x="9839206" y="278915"/>
            <a:ext cx="3303814" cy="28448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43" y="1340301"/>
            <a:ext cx="2955472" cy="2955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4630400" cy="82255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23" y="580571"/>
            <a:ext cx="5776035" cy="4733290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49" y="2235200"/>
            <a:ext cx="7232952" cy="542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14457" y="2321106"/>
            <a:ext cx="6959600" cy="4936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«Все многообразие нашей жизни пытаются передать юные художники, работы которых вы можете увидеть на уже традиционной выставке, открывшейся в Детской художественной школе…. Смотришь на работы и поражаешься их пристальному, необычайно тонкому и в тоже время очень лиричному видению мира. И что еще очень важно – чувствуется индивидуальность, нестандартность мышления и воплощение замысла…»</a:t>
            </a:r>
            <a:endParaRPr lang="ru-RU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404224" y="6989999"/>
            <a:ext cx="336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Газета «Красное знамя», 1976 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7217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2715" y="0"/>
            <a:ext cx="14673115" cy="8249598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671989" y="267601"/>
            <a:ext cx="13332143" cy="1666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550"/>
              </a:lnSpc>
              <a:buNone/>
            </a:pPr>
            <a:r>
              <a:rPr lang="ru-RU" sz="5200" dirty="0" smtClean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</a:t>
            </a:r>
            <a:r>
              <a:rPr lang="en-US" sz="5200" dirty="0" err="1" smtClean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едагогическо</a:t>
            </a:r>
            <a:r>
              <a:rPr lang="ru-RU" sz="5200" dirty="0" smtClean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е</a:t>
            </a:r>
            <a:r>
              <a:rPr lang="en-US" sz="5200" dirty="0" smtClean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 </a:t>
            </a:r>
            <a:r>
              <a:rPr lang="en-US" sz="5200" dirty="0" err="1" smtClean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созвезди</a:t>
            </a:r>
            <a:r>
              <a:rPr lang="ru-RU" sz="5200" dirty="0" smtClean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е</a:t>
            </a:r>
            <a:endParaRPr lang="en-US" sz="5200" dirty="0"/>
          </a:p>
        </p:txBody>
      </p:sp>
      <p:sp>
        <p:nvSpPr>
          <p:cNvPr id="3" name="Text 1"/>
          <p:cNvSpPr/>
          <p:nvPr/>
        </p:nvSpPr>
        <p:spPr>
          <a:xfrm>
            <a:off x="518500" y="1182898"/>
            <a:ext cx="1333214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400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уникальный</a:t>
            </a:r>
            <a:r>
              <a:rPr lang="en-US" sz="24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4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коллектив талантливых преподавателей</a:t>
            </a:r>
            <a:endParaRPr lang="en-US" sz="2400" dirty="0"/>
          </a:p>
        </p:txBody>
      </p:sp>
      <p:sp>
        <p:nvSpPr>
          <p:cNvPr id="19" name="Shape 1"/>
          <p:cNvSpPr/>
          <p:nvPr/>
        </p:nvSpPr>
        <p:spPr>
          <a:xfrm>
            <a:off x="402388" y="1879165"/>
            <a:ext cx="6593501" cy="2141292"/>
          </a:xfrm>
          <a:prstGeom prst="roundRect">
            <a:avLst>
              <a:gd name="adj" fmla="val 18650"/>
            </a:avLst>
          </a:prstGeom>
          <a:solidFill>
            <a:srgbClr val="ECDFE3"/>
          </a:solidFill>
          <a:ln/>
        </p:spPr>
      </p:sp>
      <p:sp>
        <p:nvSpPr>
          <p:cNvPr id="16" name="Text 11"/>
          <p:cNvSpPr/>
          <p:nvPr/>
        </p:nvSpPr>
        <p:spPr>
          <a:xfrm>
            <a:off x="528656" y="1934000"/>
            <a:ext cx="6242354" cy="208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«Учись сам, чтобы учить других» — </a:t>
            </a:r>
            <a:endParaRPr lang="ru-RU" sz="2800" dirty="0" smtClean="0"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US" sz="2800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девиз</a:t>
            </a:r>
            <a:r>
              <a:rPr lang="en-US" sz="28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800" dirty="0" err="1">
                <a:latin typeface="Poppins" pitchFamily="34" charset="0"/>
                <a:ea typeface="Poppins" pitchFamily="34" charset="-122"/>
                <a:cs typeface="Poppins" pitchFamily="34" charset="-120"/>
              </a:rPr>
              <a:t>каждого</a:t>
            </a:r>
            <a:r>
              <a:rPr lang="en-US" sz="2800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800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преподавателя</a:t>
            </a:r>
            <a:r>
              <a:rPr lang="ru-RU" sz="28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ru-RU" sz="28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художественной школы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US" sz="28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" r="1741" b="15828"/>
          <a:stretch/>
        </p:blipFill>
        <p:spPr>
          <a:xfrm>
            <a:off x="7342380" y="2078112"/>
            <a:ext cx="6997734" cy="480981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35"/>
          <a:stretch/>
        </p:blipFill>
        <p:spPr>
          <a:xfrm>
            <a:off x="2113103" y="4296531"/>
            <a:ext cx="3340928" cy="2591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2715" y="0"/>
            <a:ext cx="14673115" cy="8249598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671989" y="267601"/>
            <a:ext cx="13332143" cy="1666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550"/>
              </a:lnSpc>
              <a:buNone/>
            </a:pPr>
            <a:endParaRPr lang="en-US" sz="5200" dirty="0"/>
          </a:p>
        </p:txBody>
      </p:sp>
      <p:sp>
        <p:nvSpPr>
          <p:cNvPr id="3" name="Text 1"/>
          <p:cNvSpPr/>
          <p:nvPr/>
        </p:nvSpPr>
        <p:spPr>
          <a:xfrm>
            <a:off x="518500" y="1182898"/>
            <a:ext cx="1333214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endParaRPr lang="en-US" sz="2400" dirty="0"/>
          </a:p>
        </p:txBody>
      </p:sp>
      <p:sp>
        <p:nvSpPr>
          <p:cNvPr id="19" name="Shape 1"/>
          <p:cNvSpPr/>
          <p:nvPr/>
        </p:nvSpPr>
        <p:spPr>
          <a:xfrm>
            <a:off x="8239432" y="4789514"/>
            <a:ext cx="5538640" cy="2141292"/>
          </a:xfrm>
          <a:prstGeom prst="roundRect">
            <a:avLst>
              <a:gd name="adj" fmla="val 18650"/>
            </a:avLst>
          </a:prstGeom>
          <a:solidFill>
            <a:srgbClr val="ECDFE3"/>
          </a:solidFill>
          <a:ln/>
        </p:spPr>
      </p:sp>
      <p:sp>
        <p:nvSpPr>
          <p:cNvPr id="16" name="Text 11"/>
          <p:cNvSpPr/>
          <p:nvPr/>
        </p:nvSpPr>
        <p:spPr>
          <a:xfrm>
            <a:off x="8632170" y="4844349"/>
            <a:ext cx="4618298" cy="208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50000"/>
              </a:lnSpc>
            </a:pPr>
            <a:r>
              <a:rPr lang="ru-RU" sz="2800" dirty="0"/>
              <a:t>Х</a:t>
            </a:r>
            <a:r>
              <a:rPr lang="ru-RU" sz="2800" dirty="0" smtClean="0"/>
              <a:t>удожественной </a:t>
            </a:r>
            <a:r>
              <a:rPr lang="ru-RU" sz="2800" dirty="0"/>
              <a:t>школе - 25 лет. 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ru-RU" sz="2800" dirty="0" smtClean="0"/>
              <a:t>В </a:t>
            </a:r>
            <a:r>
              <a:rPr lang="ru-RU" sz="2800" dirty="0"/>
              <a:t>классе живописи </a:t>
            </a:r>
            <a:endParaRPr lang="ru-RU" sz="2800" dirty="0" smtClean="0"/>
          </a:p>
          <a:p>
            <a:pPr>
              <a:lnSpc>
                <a:spcPct val="150000"/>
              </a:lnSpc>
            </a:pPr>
            <a:r>
              <a:rPr lang="ru-RU" sz="2800" dirty="0" smtClean="0"/>
              <a:t>22 </a:t>
            </a:r>
            <a:r>
              <a:rPr lang="ru-RU" sz="2800" dirty="0"/>
              <a:t>ноября 1995 года</a:t>
            </a:r>
            <a:endParaRPr lang="en-US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413" y="968897"/>
            <a:ext cx="5147976" cy="35392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917" y="2394899"/>
            <a:ext cx="3286261" cy="5124773"/>
          </a:xfrm>
          <a:prstGeom prst="rect">
            <a:avLst/>
          </a:prstGeom>
        </p:spPr>
      </p:pic>
      <p:sp>
        <p:nvSpPr>
          <p:cNvPr id="11" name="Shape 1"/>
          <p:cNvSpPr/>
          <p:nvPr/>
        </p:nvSpPr>
        <p:spPr>
          <a:xfrm>
            <a:off x="850491" y="645216"/>
            <a:ext cx="3587777" cy="4144297"/>
          </a:xfrm>
          <a:prstGeom prst="roundRect">
            <a:avLst>
              <a:gd name="adj" fmla="val 18650"/>
            </a:avLst>
          </a:prstGeom>
          <a:solidFill>
            <a:srgbClr val="ECDFE3"/>
          </a:solidFill>
          <a:ln/>
        </p:spPr>
      </p:sp>
      <p:sp>
        <p:nvSpPr>
          <p:cNvPr id="12" name="Text 11"/>
          <p:cNvSpPr/>
          <p:nvPr/>
        </p:nvSpPr>
        <p:spPr>
          <a:xfrm>
            <a:off x="1243229" y="700052"/>
            <a:ext cx="2680136" cy="3808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50000"/>
              </a:lnSpc>
            </a:pPr>
            <a:r>
              <a:rPr lang="ru-RU" sz="2800" dirty="0"/>
              <a:t>Лузина С.Б. </a:t>
            </a:r>
            <a:r>
              <a:rPr lang="ru-RU" sz="2800" dirty="0" smtClean="0"/>
              <a:t>– </a:t>
            </a:r>
          </a:p>
          <a:p>
            <a:pPr>
              <a:lnSpc>
                <a:spcPct val="150000"/>
              </a:lnSpc>
            </a:pPr>
            <a:r>
              <a:rPr lang="ru-RU" sz="2800" dirty="0" smtClean="0"/>
              <a:t>художник</a:t>
            </a:r>
            <a:r>
              <a:rPr lang="ru-RU" sz="2800" dirty="0"/>
              <a:t>, </a:t>
            </a:r>
            <a:endParaRPr lang="ru-RU" sz="2800" dirty="0" smtClean="0"/>
          </a:p>
          <a:p>
            <a:pPr>
              <a:lnSpc>
                <a:spcPct val="150000"/>
              </a:lnSpc>
            </a:pPr>
            <a:r>
              <a:rPr lang="ru-RU" sz="2800" dirty="0" smtClean="0"/>
              <a:t>преподаватель </a:t>
            </a:r>
          </a:p>
          <a:p>
            <a:pPr>
              <a:lnSpc>
                <a:spcPct val="150000"/>
              </a:lnSpc>
            </a:pPr>
            <a:r>
              <a:rPr lang="ru-RU" sz="2800" dirty="0" smtClean="0"/>
              <a:t>Глазовской</a:t>
            </a:r>
          </a:p>
          <a:p>
            <a:pPr>
              <a:lnSpc>
                <a:spcPct val="150000"/>
              </a:lnSpc>
            </a:pPr>
            <a:r>
              <a:rPr lang="ru-RU" sz="2800" dirty="0" smtClean="0"/>
              <a:t> художественной</a:t>
            </a:r>
          </a:p>
          <a:p>
            <a:pPr>
              <a:lnSpc>
                <a:spcPct val="150000"/>
              </a:lnSpc>
            </a:pPr>
            <a:r>
              <a:rPr lang="ru-RU" sz="2800" dirty="0" smtClean="0"/>
              <a:t>школы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979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86" y="-9297"/>
            <a:ext cx="14673115" cy="82495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662" y="1364139"/>
            <a:ext cx="4437093" cy="33298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7" y="1374575"/>
            <a:ext cx="3526972" cy="331944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814581" y="5209437"/>
            <a:ext cx="12878183" cy="2141292"/>
          </a:xfrm>
          <a:prstGeom prst="roundRect">
            <a:avLst>
              <a:gd name="adj" fmla="val 18650"/>
            </a:avLst>
          </a:prstGeom>
          <a:solidFill>
            <a:srgbClr val="ECDFE3"/>
          </a:solidFill>
          <a:ln/>
        </p:spPr>
      </p:sp>
      <p:sp>
        <p:nvSpPr>
          <p:cNvPr id="6" name="Text 11"/>
          <p:cNvSpPr/>
          <p:nvPr/>
        </p:nvSpPr>
        <p:spPr>
          <a:xfrm>
            <a:off x="814581" y="5236855"/>
            <a:ext cx="13475476" cy="208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ru-RU" sz="2800" dirty="0" smtClean="0"/>
              <a:t>союз </a:t>
            </a:r>
            <a:r>
              <a:rPr lang="ru-RU" sz="2800" dirty="0"/>
              <a:t>талантливых и ярких </a:t>
            </a:r>
            <a:r>
              <a:rPr lang="ru-RU" sz="2800" dirty="0" smtClean="0"/>
              <a:t>преподавателей, </a:t>
            </a:r>
            <a:r>
              <a:rPr lang="ru-RU" sz="2800" dirty="0"/>
              <a:t>людей творческих, </a:t>
            </a:r>
            <a:endParaRPr lang="ru-RU" sz="2800" dirty="0" smtClean="0"/>
          </a:p>
          <a:p>
            <a:pPr algn="ctr">
              <a:lnSpc>
                <a:spcPct val="150000"/>
              </a:lnSpc>
            </a:pPr>
            <a:r>
              <a:rPr lang="ru-RU" sz="2800" dirty="0" smtClean="0"/>
              <a:t>находящихся </a:t>
            </a:r>
            <a:r>
              <a:rPr lang="ru-RU" sz="2800" dirty="0"/>
              <a:t>в постоянном поиске, </a:t>
            </a:r>
            <a:r>
              <a:rPr lang="ru-RU" sz="2800" dirty="0" smtClean="0"/>
              <a:t>страстно </a:t>
            </a:r>
            <a:r>
              <a:rPr lang="ru-RU" sz="2800" dirty="0"/>
              <a:t>преданных искусству  и умеющих </a:t>
            </a:r>
            <a:endParaRPr lang="ru-RU" sz="2800" dirty="0" smtClean="0"/>
          </a:p>
          <a:p>
            <a:pPr algn="ctr">
              <a:lnSpc>
                <a:spcPct val="150000"/>
              </a:lnSpc>
            </a:pPr>
            <a:r>
              <a:rPr lang="ru-RU" sz="2800" dirty="0" smtClean="0"/>
              <a:t>передать </a:t>
            </a:r>
            <a:r>
              <a:rPr lang="ru-RU" sz="2800" dirty="0"/>
              <a:t>эту любовь своим воспитанникам</a:t>
            </a:r>
            <a:endParaRPr lang="en-US" sz="2800" dirty="0"/>
          </a:p>
        </p:txBody>
      </p:sp>
      <p:sp>
        <p:nvSpPr>
          <p:cNvPr id="7" name="Text 0"/>
          <p:cNvSpPr/>
          <p:nvPr/>
        </p:nvSpPr>
        <p:spPr>
          <a:xfrm>
            <a:off x="671989" y="267601"/>
            <a:ext cx="13332143" cy="1666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6550"/>
              </a:lnSpc>
            </a:pPr>
            <a:r>
              <a:rPr lang="ru-RU" sz="5400" dirty="0" smtClean="0"/>
              <a:t>Педагогический коллектив школы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1508093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4017"/>
            <a:ext cx="14630400" cy="8225583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4371677" y="606296"/>
            <a:ext cx="7445097" cy="833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550"/>
              </a:lnSpc>
              <a:buNone/>
            </a:pPr>
            <a:r>
              <a:rPr lang="ru-RU" sz="5200" b="1" dirty="0" smtClean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Директора школы</a:t>
            </a:r>
            <a:endParaRPr lang="en-US" sz="5200" b="1" dirty="0"/>
          </a:p>
        </p:txBody>
      </p:sp>
      <p:sp>
        <p:nvSpPr>
          <p:cNvPr id="3" name="Text 1"/>
          <p:cNvSpPr/>
          <p:nvPr/>
        </p:nvSpPr>
        <p:spPr>
          <a:xfrm>
            <a:off x="724957" y="6319091"/>
            <a:ext cx="3999548" cy="499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00"/>
              </a:lnSpc>
            </a:pPr>
            <a:r>
              <a:rPr lang="en-US" sz="2800" dirty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80-е </a:t>
            </a:r>
            <a:r>
              <a:rPr lang="en-US" sz="2800" dirty="0" err="1" smtClean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годы</a:t>
            </a:r>
            <a:r>
              <a:rPr lang="ru-RU" sz="2800" dirty="0" smtClean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 </a:t>
            </a:r>
          </a:p>
          <a:p>
            <a:pPr>
              <a:lnSpc>
                <a:spcPts val="3900"/>
              </a:lnSpc>
            </a:pPr>
            <a:r>
              <a:rPr lang="en-US" sz="2800" b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Александр</a:t>
            </a:r>
            <a:r>
              <a:rPr lang="en-US" sz="2800" b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800" b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Валерьевич</a:t>
            </a:r>
            <a:r>
              <a:rPr lang="en-US" sz="2800" b="1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endParaRPr lang="ru-RU" sz="2800" b="1" dirty="0" smtClean="0"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>
              <a:lnSpc>
                <a:spcPts val="3900"/>
              </a:lnSpc>
            </a:pPr>
            <a:r>
              <a:rPr lang="en-US" sz="2800" b="1" dirty="0" err="1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Королев</a:t>
            </a:r>
            <a:r>
              <a:rPr lang="en-US" sz="28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endParaRPr lang="en-US" sz="2800" dirty="0"/>
          </a:p>
        </p:txBody>
      </p:sp>
      <p:pic>
        <p:nvPicPr>
          <p:cNvPr id="2050" name="Picture 2" descr="https://www.art-gzhel.ru/image/rimages/anton/news/04052017/56de890f8f01ed63daeec606a9c30e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7" y="1560528"/>
            <a:ext cx="3114404" cy="449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5315426" y="6319091"/>
            <a:ext cx="3999548" cy="499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00"/>
              </a:lnSpc>
            </a:pPr>
            <a:r>
              <a:rPr lang="en-US" sz="2800" dirty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9</a:t>
            </a:r>
            <a:r>
              <a:rPr lang="en-US" sz="2800" dirty="0" smtClean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0-е </a:t>
            </a:r>
            <a:r>
              <a:rPr lang="en-US" sz="2800" dirty="0" err="1" smtClean="0">
                <a:latin typeface="Poppins" panose="020B0604020202020204" charset="0"/>
                <a:ea typeface="Baskervville" pitchFamily="34" charset="-122"/>
                <a:cs typeface="Poppins" panose="020B0604020202020204" charset="0"/>
              </a:rPr>
              <a:t>годы</a:t>
            </a:r>
            <a:r>
              <a:rPr lang="ru-RU" sz="2800" dirty="0" smtClean="0">
                <a:latin typeface="Baskervville" pitchFamily="34" charset="0"/>
                <a:ea typeface="Baskervville" pitchFamily="34" charset="-122"/>
                <a:cs typeface="Poppins" panose="020B0604020202020204" charset="0"/>
              </a:rPr>
              <a:t> </a:t>
            </a:r>
          </a:p>
          <a:p>
            <a:pPr>
              <a:lnSpc>
                <a:spcPts val="3900"/>
              </a:lnSpc>
            </a:pPr>
            <a:r>
              <a:rPr lang="ru-RU" sz="2800" b="1" dirty="0" err="1" smtClean="0">
                <a:cs typeface="Poppins" panose="020B0604020202020204" charset="0"/>
              </a:rPr>
              <a:t>Усман</a:t>
            </a:r>
            <a:r>
              <a:rPr lang="ru-RU" sz="2800" b="1" dirty="0" smtClean="0">
                <a:cs typeface="Poppins" panose="020B0604020202020204" charset="0"/>
              </a:rPr>
              <a:t> </a:t>
            </a:r>
            <a:r>
              <a:rPr lang="ru-RU" sz="2800" b="1" dirty="0" err="1" smtClean="0">
                <a:cs typeface="Poppins" panose="020B0604020202020204" charset="0"/>
              </a:rPr>
              <a:t>Абдуллович</a:t>
            </a:r>
            <a:r>
              <a:rPr lang="en-US" sz="2800" b="1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endParaRPr lang="ru-RU" sz="2800" b="1" dirty="0" smtClean="0">
              <a:latin typeface="Poppins" panose="020B0604020202020204" charset="0"/>
              <a:cs typeface="Poppins" panose="020B0604020202020204" charset="0"/>
            </a:endParaRPr>
          </a:p>
          <a:p>
            <a:pPr>
              <a:lnSpc>
                <a:spcPts val="3900"/>
              </a:lnSpc>
            </a:pPr>
            <a:r>
              <a:rPr lang="ru-RU" sz="2800" b="1" dirty="0" err="1" smtClean="0"/>
              <a:t>Гзюнов</a:t>
            </a:r>
            <a:r>
              <a:rPr lang="en-US" sz="2800" dirty="0" smtClean="0"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endParaRPr lang="en-US" sz="2800" dirty="0"/>
          </a:p>
        </p:txBody>
      </p:sp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436" y="2012929"/>
            <a:ext cx="3260884" cy="358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1"/>
          <p:cNvSpPr/>
          <p:nvPr/>
        </p:nvSpPr>
        <p:spPr>
          <a:xfrm>
            <a:off x="9404372" y="1560528"/>
            <a:ext cx="4435976" cy="4491929"/>
          </a:xfrm>
          <a:prstGeom prst="roundRect">
            <a:avLst>
              <a:gd name="adj" fmla="val 18650"/>
            </a:avLst>
          </a:prstGeom>
          <a:solidFill>
            <a:srgbClr val="ECDFE3"/>
          </a:solidFill>
          <a:ln/>
        </p:spPr>
      </p:sp>
      <p:sp>
        <p:nvSpPr>
          <p:cNvPr id="17" name="Text 11"/>
          <p:cNvSpPr/>
          <p:nvPr/>
        </p:nvSpPr>
        <p:spPr>
          <a:xfrm>
            <a:off x="9871133" y="1712686"/>
            <a:ext cx="3502453" cy="4107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ru-RU" sz="2600" i="1" dirty="0" smtClean="0"/>
              <a:t>«Невзирая </a:t>
            </a:r>
            <a:r>
              <a:rPr lang="ru-RU" sz="2600" i="1" dirty="0"/>
              <a:t>на все трудности </a:t>
            </a:r>
            <a:endParaRPr lang="ru-RU" sz="2600" i="1" dirty="0" smtClean="0"/>
          </a:p>
          <a:p>
            <a:pPr algn="ctr">
              <a:lnSpc>
                <a:spcPct val="150000"/>
              </a:lnSpc>
            </a:pPr>
            <a:r>
              <a:rPr lang="ru-RU" sz="2600" i="1" dirty="0" smtClean="0"/>
              <a:t>и </a:t>
            </a:r>
            <a:r>
              <a:rPr lang="ru-RU" sz="2600" i="1" dirty="0"/>
              <a:t>финансово-экономические </a:t>
            </a:r>
            <a:endParaRPr lang="ru-RU" sz="2600" i="1" dirty="0" smtClean="0"/>
          </a:p>
          <a:p>
            <a:pPr algn="ctr">
              <a:lnSpc>
                <a:spcPct val="150000"/>
              </a:lnSpc>
            </a:pPr>
            <a:r>
              <a:rPr lang="ru-RU" sz="2600" i="1" dirty="0" smtClean="0"/>
              <a:t>проблемы</a:t>
            </a:r>
            <a:r>
              <a:rPr lang="ru-RU" sz="2600" i="1" dirty="0"/>
              <a:t>, </a:t>
            </a:r>
            <a:endParaRPr lang="ru-RU" sz="2600" i="1" dirty="0" smtClean="0"/>
          </a:p>
          <a:p>
            <a:pPr algn="ctr">
              <a:lnSpc>
                <a:spcPct val="150000"/>
              </a:lnSpc>
            </a:pPr>
            <a:r>
              <a:rPr lang="ru-RU" sz="2600" i="1" dirty="0" smtClean="0"/>
              <a:t>время было интересное</a:t>
            </a:r>
            <a:r>
              <a:rPr lang="ru-RU" sz="2600" i="1" dirty="0"/>
              <a:t>, </a:t>
            </a:r>
            <a:endParaRPr lang="ru-RU" sz="2600" i="1" dirty="0" smtClean="0"/>
          </a:p>
          <a:p>
            <a:pPr algn="ctr">
              <a:lnSpc>
                <a:spcPct val="150000"/>
              </a:lnSpc>
            </a:pPr>
            <a:r>
              <a:rPr lang="ru-RU" sz="2600" i="1" dirty="0" smtClean="0"/>
              <a:t>когда новаторству </a:t>
            </a:r>
          </a:p>
          <a:p>
            <a:pPr algn="ctr">
              <a:lnSpc>
                <a:spcPct val="150000"/>
              </a:lnSpc>
            </a:pPr>
            <a:r>
              <a:rPr lang="ru-RU" sz="2600" i="1" dirty="0" smtClean="0"/>
              <a:t>открывался </a:t>
            </a:r>
          </a:p>
          <a:p>
            <a:pPr algn="ctr">
              <a:lnSpc>
                <a:spcPct val="150000"/>
              </a:lnSpc>
            </a:pPr>
            <a:r>
              <a:rPr lang="ru-RU" sz="2600" i="1" dirty="0" smtClean="0"/>
              <a:t>широкий простор»</a:t>
            </a:r>
            <a:endParaRPr lang="en-US" sz="2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7"/>
            <a:ext cx="14630400" cy="8225583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649129" y="567214"/>
            <a:ext cx="7445097" cy="833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550"/>
              </a:lnSpc>
              <a:buNone/>
            </a:pPr>
            <a:r>
              <a:rPr lang="ru-RU" sz="5200" b="1" dirty="0" smtClean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Директора школы</a:t>
            </a:r>
            <a:endParaRPr lang="en-US" sz="5200" b="1" dirty="0"/>
          </a:p>
        </p:txBody>
      </p:sp>
      <p:sp>
        <p:nvSpPr>
          <p:cNvPr id="3" name="Text 1"/>
          <p:cNvSpPr/>
          <p:nvPr/>
        </p:nvSpPr>
        <p:spPr>
          <a:xfrm>
            <a:off x="768500" y="5535106"/>
            <a:ext cx="3999548" cy="499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00"/>
              </a:lnSpc>
            </a:pPr>
            <a:r>
              <a:rPr lang="ru-RU" sz="2800" dirty="0" smtClean="0">
                <a:latin typeface="Poppins" panose="020B0604020202020204" charset="0"/>
                <a:ea typeface="Baskervville"/>
                <a:cs typeface="Poppins" panose="020B0604020202020204" charset="0"/>
              </a:rPr>
              <a:t>2000</a:t>
            </a:r>
            <a:r>
              <a:rPr lang="en-US" sz="2800" dirty="0" smtClean="0">
                <a:latin typeface="Baskervville"/>
                <a:ea typeface="Baskervville"/>
                <a:cs typeface="Poppins" panose="020B0604020202020204" charset="0"/>
              </a:rPr>
              <a:t>-е </a:t>
            </a:r>
            <a:r>
              <a:rPr lang="en-US" sz="2800" dirty="0" err="1" smtClean="0">
                <a:latin typeface="Baskervville"/>
                <a:ea typeface="Baskervville"/>
                <a:cs typeface="Poppins" panose="020B0604020202020204" charset="0"/>
              </a:rPr>
              <a:t>годы</a:t>
            </a:r>
            <a:r>
              <a:rPr lang="ru-RU" sz="2800" dirty="0" smtClean="0">
                <a:latin typeface="Baskervville" pitchFamily="34" charset="0"/>
                <a:ea typeface="Baskervville"/>
                <a:cs typeface="Poppins" panose="020B0604020202020204" charset="0"/>
              </a:rPr>
              <a:t> </a:t>
            </a:r>
          </a:p>
          <a:p>
            <a:pPr>
              <a:lnSpc>
                <a:spcPts val="3900"/>
              </a:lnSpc>
            </a:pPr>
            <a:r>
              <a:rPr lang="ru-RU" sz="2800" b="1" dirty="0" err="1" smtClean="0">
                <a:ea typeface="Baskervville"/>
                <a:cs typeface="Poppins" panose="020B0604020202020204" charset="0"/>
              </a:rPr>
              <a:t>Гульназ</a:t>
            </a:r>
            <a:r>
              <a:rPr lang="ru-RU" sz="2800" b="1" dirty="0" smtClean="0">
                <a:ea typeface="Baskervville"/>
                <a:cs typeface="Poppins" panose="020B0604020202020204" charset="0"/>
              </a:rPr>
              <a:t> </a:t>
            </a:r>
            <a:r>
              <a:rPr lang="ru-RU" sz="2800" b="1" dirty="0" err="1" smtClean="0">
                <a:ea typeface="Baskervville"/>
                <a:cs typeface="Poppins" panose="020B0604020202020204" charset="0"/>
              </a:rPr>
              <a:t>Марсовна</a:t>
            </a:r>
            <a:r>
              <a:rPr lang="en-US" sz="2800" b="1" dirty="0" smtClean="0">
                <a:latin typeface="Baskervville"/>
                <a:ea typeface="Baskervville"/>
                <a:cs typeface="Poppins" panose="020B0604020202020204" charset="0"/>
              </a:rPr>
              <a:t> </a:t>
            </a:r>
            <a:endParaRPr lang="ru-RU" sz="2800" b="1" dirty="0" smtClean="0">
              <a:latin typeface="Baskervville"/>
              <a:ea typeface="Baskervville"/>
              <a:cs typeface="Poppins" panose="020B0604020202020204" charset="0"/>
            </a:endParaRPr>
          </a:p>
          <a:p>
            <a:pPr>
              <a:lnSpc>
                <a:spcPts val="3900"/>
              </a:lnSpc>
            </a:pPr>
            <a:r>
              <a:rPr lang="ru-RU" sz="2800" b="1" dirty="0" err="1" smtClean="0">
                <a:ea typeface="Baskervville"/>
                <a:cs typeface="Poppins" panose="020B0604020202020204" charset="0"/>
              </a:rPr>
              <a:t>Огорельцева</a:t>
            </a:r>
            <a:r>
              <a:rPr lang="en-US" sz="2800" dirty="0" smtClean="0">
                <a:latin typeface="Baskervville"/>
                <a:ea typeface="Baskervville"/>
                <a:cs typeface="Poppins" panose="020B0604020202020204" charset="0"/>
              </a:rPr>
              <a:t> </a:t>
            </a:r>
            <a:endParaRPr lang="en-US" sz="2800" dirty="0">
              <a:latin typeface="Baskervville"/>
              <a:ea typeface="Baskervville"/>
              <a:cs typeface="Poppins" panose="020B0604020202020204" charset="0"/>
            </a:endParaRPr>
          </a:p>
        </p:txBody>
      </p:sp>
      <p:sp>
        <p:nvSpPr>
          <p:cNvPr id="13" name="Text 1"/>
          <p:cNvSpPr/>
          <p:nvPr/>
        </p:nvSpPr>
        <p:spPr>
          <a:xfrm>
            <a:off x="10160772" y="5790606"/>
            <a:ext cx="3999548" cy="499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00"/>
              </a:lnSpc>
            </a:pPr>
            <a:r>
              <a:rPr lang="ru-RU" sz="2800" dirty="0">
                <a:latin typeface="Baskervville" pitchFamily="34" charset="0"/>
                <a:ea typeface="Baskervville"/>
                <a:cs typeface="Baskervville" pitchFamily="34" charset="-120"/>
              </a:rPr>
              <a:t>с</a:t>
            </a:r>
            <a:r>
              <a:rPr lang="en-US" sz="2800" dirty="0" smtClean="0">
                <a:latin typeface="Baskervville"/>
                <a:ea typeface="Baskervville"/>
                <a:cs typeface="Baskervville" pitchFamily="34" charset="-120"/>
              </a:rPr>
              <a:t> 2017 </a:t>
            </a:r>
            <a:r>
              <a:rPr lang="ru-RU" sz="2800" dirty="0" smtClean="0">
                <a:latin typeface="Baskervville" pitchFamily="34" charset="0"/>
                <a:ea typeface="Baskervville"/>
                <a:cs typeface="Baskervville" pitchFamily="34" charset="-120"/>
              </a:rPr>
              <a:t>г.</a:t>
            </a:r>
            <a:endParaRPr lang="ru-RU" sz="2800" dirty="0" smtClean="0">
              <a:latin typeface="Baskervville" pitchFamily="34" charset="0"/>
              <a:ea typeface="Baskervville"/>
              <a:cs typeface="Poppins" panose="020B0604020202020204" charset="0"/>
            </a:endParaRPr>
          </a:p>
          <a:p>
            <a:pPr>
              <a:lnSpc>
                <a:spcPts val="3900"/>
              </a:lnSpc>
            </a:pPr>
            <a:r>
              <a:rPr lang="ru-RU" sz="2800" b="1" dirty="0" smtClean="0">
                <a:ea typeface="Baskervville"/>
              </a:rPr>
              <a:t>Светлана Викторовна </a:t>
            </a:r>
          </a:p>
          <a:p>
            <a:pPr>
              <a:lnSpc>
                <a:spcPts val="3900"/>
              </a:lnSpc>
            </a:pPr>
            <a:r>
              <a:rPr lang="ru-RU" sz="2800" b="1" dirty="0" smtClean="0">
                <a:ea typeface="Baskervville"/>
              </a:rPr>
              <a:t>Максимова</a:t>
            </a:r>
            <a:endParaRPr lang="en-US" sz="2800" dirty="0">
              <a:latin typeface="Baskervville"/>
              <a:ea typeface="Baskervville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9" y="2682314"/>
            <a:ext cx="3666584" cy="233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808" y="2169152"/>
            <a:ext cx="3365954" cy="336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1"/>
          <p:cNvSpPr/>
          <p:nvPr/>
        </p:nvSpPr>
        <p:spPr>
          <a:xfrm>
            <a:off x="4810913" y="2169152"/>
            <a:ext cx="4435976" cy="4841248"/>
          </a:xfrm>
          <a:prstGeom prst="roundRect">
            <a:avLst>
              <a:gd name="adj" fmla="val 18650"/>
            </a:avLst>
          </a:prstGeom>
          <a:solidFill>
            <a:srgbClr val="ECDFE3"/>
          </a:solidFill>
          <a:ln/>
        </p:spPr>
      </p:sp>
      <p:sp>
        <p:nvSpPr>
          <p:cNvPr id="10" name="Text 11"/>
          <p:cNvSpPr/>
          <p:nvPr/>
        </p:nvSpPr>
        <p:spPr>
          <a:xfrm>
            <a:off x="5277674" y="2981476"/>
            <a:ext cx="3502453" cy="3216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ru-RU" sz="2800" i="1" dirty="0"/>
              <a:t>«Мы учим </a:t>
            </a:r>
            <a:r>
              <a:rPr lang="ru-RU" sz="2800" i="1" dirty="0" smtClean="0"/>
              <a:t>детей</a:t>
            </a:r>
          </a:p>
          <a:p>
            <a:pPr algn="ctr">
              <a:lnSpc>
                <a:spcPct val="150000"/>
              </a:lnSpc>
            </a:pPr>
            <a:r>
              <a:rPr lang="ru-RU" sz="2800" i="1" dirty="0" smtClean="0"/>
              <a:t>трудиться </a:t>
            </a:r>
            <a:r>
              <a:rPr lang="ru-RU" sz="2800" i="1" dirty="0"/>
              <a:t>– </a:t>
            </a:r>
            <a:endParaRPr lang="ru-RU" sz="2800" i="1" dirty="0" smtClean="0"/>
          </a:p>
          <a:p>
            <a:pPr algn="ctr">
              <a:lnSpc>
                <a:spcPct val="150000"/>
              </a:lnSpc>
            </a:pPr>
            <a:r>
              <a:rPr lang="ru-RU" sz="2800" i="1" dirty="0" smtClean="0"/>
              <a:t>и </a:t>
            </a:r>
            <a:r>
              <a:rPr lang="ru-RU" sz="2800" i="1" dirty="0"/>
              <a:t>это главное для того, </a:t>
            </a:r>
            <a:endParaRPr lang="ru-RU" sz="2800" i="1" dirty="0" smtClean="0"/>
          </a:p>
          <a:p>
            <a:pPr algn="ctr">
              <a:lnSpc>
                <a:spcPct val="150000"/>
              </a:lnSpc>
            </a:pPr>
            <a:r>
              <a:rPr lang="ru-RU" sz="2800" i="1" dirty="0" smtClean="0"/>
              <a:t>чтобы </a:t>
            </a:r>
            <a:r>
              <a:rPr lang="ru-RU" sz="2800" i="1" dirty="0"/>
              <a:t>держать </a:t>
            </a:r>
            <a:endParaRPr lang="ru-RU" sz="2800" i="1" dirty="0" smtClean="0"/>
          </a:p>
          <a:p>
            <a:pPr algn="ctr">
              <a:lnSpc>
                <a:spcPct val="150000"/>
              </a:lnSpc>
            </a:pPr>
            <a:r>
              <a:rPr lang="ru-RU" sz="2800" i="1" dirty="0" smtClean="0"/>
              <a:t>пальму первенства» 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61518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401</Words>
  <Application>Microsoft Office PowerPoint</Application>
  <PresentationFormat>Произвольный</PresentationFormat>
  <Paragraphs>90</Paragraphs>
  <Slides>12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Calibri</vt:lpstr>
      <vt:lpstr>Baskervville</vt:lpstr>
      <vt:lpstr>Arial</vt:lpstr>
      <vt:lpstr>Poppins</vt:lpstr>
      <vt:lpstr>Courier New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Бродникова Ксения Романовна</dc:creator>
  <cp:lastModifiedBy>Мария Захарова</cp:lastModifiedBy>
  <cp:revision>28</cp:revision>
  <dcterms:created xsi:type="dcterms:W3CDTF">2025-09-25T05:11:28Z</dcterms:created>
  <dcterms:modified xsi:type="dcterms:W3CDTF">2025-09-29T09:22:55Z</dcterms:modified>
</cp:coreProperties>
</file>